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2" r:id="rId3"/>
    <p:sldId id="269" r:id="rId4"/>
    <p:sldId id="276" r:id="rId5"/>
    <p:sldId id="267" r:id="rId6"/>
    <p:sldId id="266" r:id="rId7"/>
    <p:sldId id="295" r:id="rId8"/>
    <p:sldId id="263" r:id="rId9"/>
    <p:sldId id="264" r:id="rId10"/>
    <p:sldId id="260" r:id="rId11"/>
    <p:sldId id="288" r:id="rId12"/>
    <p:sldId id="286" r:id="rId13"/>
    <p:sldId id="285" r:id="rId14"/>
    <p:sldId id="298" r:id="rId15"/>
    <p:sldId id="297" r:id="rId16"/>
    <p:sldId id="300" r:id="rId17"/>
    <p:sldId id="301" r:id="rId18"/>
    <p:sldId id="303" r:id="rId19"/>
    <p:sldId id="296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8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7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3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0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0953-7148-4D4E-ABFC-1F5A3241994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5D416-56CB-431C-828B-49BB93133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951" y="151402"/>
            <a:ext cx="11670383" cy="1554850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orbel" panose="020B0503020204020204" pitchFamily="34" charset="0"/>
              </a:rPr>
              <a:t>Harris County Precinct 4</a:t>
            </a:r>
            <a:b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6700" b="1" dirty="0">
                <a:solidFill>
                  <a:schemeClr val="bg1"/>
                </a:solidFill>
                <a:latin typeface="Corbel" panose="020B0503020204020204" pitchFamily="34" charset="0"/>
              </a:rPr>
              <a:t>Office of Constable Mark Herman</a:t>
            </a:r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45158" y="5111078"/>
            <a:ext cx="83016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Honor    Integrity    Compassion    Respect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3361038" y="5224199"/>
            <a:ext cx="280087" cy="280087"/>
          </a:xfrm>
          <a:prstGeom prst="star5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5459629" y="5224200"/>
            <a:ext cx="280087" cy="280087"/>
          </a:xfrm>
          <a:prstGeom prst="star5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8213124" y="5224200"/>
            <a:ext cx="280087" cy="280087"/>
          </a:xfrm>
          <a:prstGeom prst="star5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299D75-31F0-4DAB-BB35-4C0F81878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/>
        </p:blipFill>
        <p:spPr>
          <a:xfrm>
            <a:off x="4810397" y="1704066"/>
            <a:ext cx="2571206" cy="3407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A5FB86-DFD5-45A4-BDAF-B5564B1B5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2" y="2232456"/>
            <a:ext cx="2001794" cy="2001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C3D907-6C19-446A-B205-09F07F844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03" y="2232456"/>
            <a:ext cx="1803292" cy="20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7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0486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Precinct 4 Criminal Investigations Division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76900"/>
            <a:ext cx="3998720" cy="4165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</a:rPr>
              <a:t>Division is made up of:</a:t>
            </a:r>
          </a:p>
          <a:p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</a:rPr>
              <a:t>Regulatory Enforcement Unit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Corbel" panose="020B0503020204020204" pitchFamily="34" charset="0"/>
              </a:rPr>
              <a:t>Human Trafficking Investigator</a:t>
            </a:r>
          </a:p>
          <a:p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</a:rPr>
              <a:t>Family Violence Unit</a:t>
            </a:r>
          </a:p>
          <a:p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</a:rPr>
              <a:t>Environmental Crimes Unit</a:t>
            </a:r>
          </a:p>
          <a:p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</a:rPr>
              <a:t>High-Tech Crimes Unit</a:t>
            </a:r>
          </a:p>
          <a:p>
            <a:r>
              <a:rPr lang="en-US" sz="2400" b="1" dirty="0">
                <a:solidFill>
                  <a:schemeClr val="bg1"/>
                </a:solidFill>
                <a:latin typeface="Corbel" panose="020B0503020204020204" pitchFamily="34" charset="0"/>
              </a:rPr>
              <a:t>Special Contract Support Unit</a:t>
            </a:r>
          </a:p>
          <a:p>
            <a:pPr lvl="1"/>
            <a:r>
              <a:rPr lang="en-US" sz="1800" b="1" dirty="0">
                <a:solidFill>
                  <a:schemeClr val="bg1"/>
                </a:solidFill>
                <a:latin typeface="Corbel" panose="020B0503020204020204" pitchFamily="34" charset="0"/>
              </a:rPr>
              <a:t>CODIS Investigator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888" r="10617" b="26192"/>
          <a:stretch/>
        </p:blipFill>
        <p:spPr bwMode="auto">
          <a:xfrm flipH="1">
            <a:off x="5256929" y="1690688"/>
            <a:ext cx="2572822" cy="3987360"/>
          </a:xfrm>
          <a:prstGeom prst="rect">
            <a:avLst/>
          </a:prstGeom>
          <a:ln w="1270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8020619" y="1690689"/>
            <a:ext cx="2745447" cy="39873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BF181C-A7A5-42EE-B549-C5ECC1145062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269831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Precinct 4 Civil and Writs Division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6135168" cy="435133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Civil and writ process is one of the most important functions of a Constable’s Office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Serves legal documents originated by Harris County Justices of the Peace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Conducts auctions and sales of real property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Uses state of the art iPad applications to monitor and track service of civil process and papers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69" y="1922466"/>
            <a:ext cx="4143411" cy="3888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345341-B7DD-4A6A-A1A0-8C75DCE1B544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48410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Precinct 4 Support and Administrative Assistance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631560"/>
              </p:ext>
            </p:extLst>
          </p:nvPr>
        </p:nvGraphicFramePr>
        <p:xfrm>
          <a:off x="838200" y="1971679"/>
          <a:ext cx="4255093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5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Communications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Records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Human Resources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Technical Services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Crime Analysis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Property and Evidence Room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Internal Affairs Unit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Field Training Unit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Warrant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12" y="1971679"/>
            <a:ext cx="5266325" cy="348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15BA3-0A48-4BB0-AAE9-599C9E8D7FBE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59809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State of the Constabulary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I am happy to report that the state of the Constabulary is good. </a:t>
            </a:r>
          </a:p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Precinct 4 has accomplished many things since Constable Mark Herman was appointed constable in May of 2015. Many of these accomplishments include: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12121"/>
              </p:ext>
            </p:extLst>
          </p:nvPr>
        </p:nvGraphicFramePr>
        <p:xfrm>
          <a:off x="2108913" y="4103801"/>
          <a:ext cx="8128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Technological advances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Equipment purchases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Reallocation of resources to increase efficiency and productivity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Contract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 growth</a:t>
                      </a:r>
                      <a:endParaRPr lang="en-US" b="1" dirty="0">
                        <a:solidFill>
                          <a:schemeClr val="bg1"/>
                        </a:solidFill>
                        <a:latin typeface="Corbel" panose="020B0503020204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Creation of new divisions and units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Process improvement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Improved</a:t>
                      </a:r>
                      <a:r>
                        <a:rPr lang="en-US" baseline="0" dirty="0"/>
                        <a:t> criminal enforcement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/>
                        <a:t>Increased transparency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and</a:t>
                      </a:r>
                      <a:r>
                        <a:rPr lang="en-US" baseline="0" dirty="0"/>
                        <a:t> more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36E5198-B94E-418F-B49D-95DFB6D71D9C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348945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The State of the Constabulary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The state of the Constabulary is good because we build partnerships…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C8C31-CEDA-40A6-849D-5496F731F44B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28868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The State of the Constabulary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Partnerships with the community…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2" t="18863" r="12092"/>
          <a:stretch/>
        </p:blipFill>
        <p:spPr>
          <a:xfrm>
            <a:off x="145635" y="2384277"/>
            <a:ext cx="3050849" cy="2603320"/>
          </a:xfrm>
          <a:prstGeom prst="rect">
            <a:avLst/>
          </a:prstGeom>
        </p:spPr>
      </p:pic>
      <p:pic>
        <p:nvPicPr>
          <p:cNvPr id="7170" name="Picture 2" descr="Image may contain: 3 peop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2" t="41" r="15822" b="3496"/>
          <a:stretch/>
        </p:blipFill>
        <p:spPr bwMode="auto">
          <a:xfrm>
            <a:off x="3243307" y="2384277"/>
            <a:ext cx="3024855" cy="26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may contain: 5 peopl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t="26809" r="12860" b="694"/>
          <a:stretch/>
        </p:blipFill>
        <p:spPr bwMode="auto">
          <a:xfrm>
            <a:off x="6314985" y="2384277"/>
            <a:ext cx="2845749" cy="26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6192" r="22991" b="5583"/>
          <a:stretch/>
        </p:blipFill>
        <p:spPr>
          <a:xfrm rot="5400000">
            <a:off x="9293811" y="2298024"/>
            <a:ext cx="2603321" cy="2775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0432FD-2BA6-46FA-9741-BAF428CC6C2F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46485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The State of the Constabulary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Partnerships with our local law enforcement…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95" t="166" r="23987" b="-166"/>
          <a:stretch/>
        </p:blipFill>
        <p:spPr>
          <a:xfrm rot="5400000">
            <a:off x="354035" y="2221292"/>
            <a:ext cx="2914118" cy="3290684"/>
          </a:xfrm>
          <a:prstGeom prst="rect">
            <a:avLst/>
          </a:prstGeom>
        </p:spPr>
      </p:pic>
      <p:pic>
        <p:nvPicPr>
          <p:cNvPr id="8194" name="Picture 2" descr="Image may contain: 6 people, people smil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t="7247" r="185" b="8706"/>
          <a:stretch/>
        </p:blipFill>
        <p:spPr bwMode="auto">
          <a:xfrm>
            <a:off x="3679962" y="2409575"/>
            <a:ext cx="4622997" cy="29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may contain: 2 people, people stand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5051" r="4151" b="27052"/>
          <a:stretch/>
        </p:blipFill>
        <p:spPr bwMode="auto">
          <a:xfrm>
            <a:off x="8526486" y="2409575"/>
            <a:ext cx="3499762" cy="29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9B27AA-2C6F-485C-B380-3F04C01CBB1E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366743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The State of the Constabulary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Partnerships with our Harris County Commissioners…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" b="9192"/>
          <a:stretch/>
        </p:blipFill>
        <p:spPr>
          <a:xfrm>
            <a:off x="3215403" y="2394426"/>
            <a:ext cx="5761194" cy="3428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716AB6-0FC4-4E64-B454-BCE4FA7148E5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264375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The State of the Constabulary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And partnerships with our Harris County Judge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2212" r="4328" b="508"/>
          <a:stretch/>
        </p:blipFill>
        <p:spPr>
          <a:xfrm>
            <a:off x="4070743" y="2397879"/>
            <a:ext cx="4050513" cy="3509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3C785D-6E76-435A-89A9-044B87FCA650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35049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993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WORN PROUDLY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756" y="4423718"/>
            <a:ext cx="3591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Visit us at: www.constablepct4.com</a:t>
            </a:r>
          </a:p>
          <a:p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Like us on Facebook at: www.facebook.com/Precinct</a:t>
            </a:r>
          </a:p>
          <a:p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Follow us on Twitter at: www.twitter.com/pct4constable </a:t>
            </a:r>
          </a:p>
        </p:txBody>
      </p:sp>
    </p:spTree>
    <p:extLst>
      <p:ext uri="{BB962C8B-B14F-4D97-AF65-F5344CB8AC3E}">
        <p14:creationId xmlns:p14="http://schemas.microsoft.com/office/powerpoint/2010/main" val="290131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Our Mission Statement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67645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The mission of the Constable's Office is to improve the quality of life for the citizens of Precinct 4 by working collaboratively with area law enforcement, commissioner's court, our community and our contract holders to prevent crime, enforce the law, increase mobility and target violent offenders for prosecution.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50087" r="94" b="22929"/>
          <a:stretch/>
        </p:blipFill>
        <p:spPr>
          <a:xfrm>
            <a:off x="0" y="4110087"/>
            <a:ext cx="12192000" cy="1456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AEE78E-F67A-4FCF-B682-EFF403C7DEC6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178909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9" b="15039"/>
          <a:stretch/>
        </p:blipFill>
        <p:spPr>
          <a:xfrm>
            <a:off x="1482792" y="1764369"/>
            <a:ext cx="9226416" cy="4204531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Thank you and have a great day!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7" y="1027906"/>
            <a:ext cx="2461189" cy="2461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13" y="1027905"/>
            <a:ext cx="2461189" cy="2461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6F8CD0-E4DD-4023-856E-DF9451F96DD2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25676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Harris County Precinct 4 Constable’s Office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592262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Largest Constable’s Office in the United States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Nearly 500 sworn deputies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Dozens of civilian support staff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Serves the citizens of Atascocita, Kingwood, Humble, Spring, Tomball, Klein, Jersey Village, Cypress and North Harris County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Multiple divisions and investigative units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Operates on a budget of over $52 million</a:t>
            </a:r>
          </a:p>
          <a:p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Third largest law enforcement agency in Harris County behind HPD and HCSO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F13E58-752D-4339-9C68-0C20DF374035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107625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Harris County Precinct 4 Constable’s Office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02736"/>
            <a:ext cx="10515600" cy="57590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We believe in community oriented policing.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r="9845"/>
          <a:stretch/>
        </p:blipFill>
        <p:spPr>
          <a:xfrm>
            <a:off x="216815" y="2139884"/>
            <a:ext cx="2724347" cy="2898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13918" r="28214" b="11434"/>
          <a:stretch/>
        </p:blipFill>
        <p:spPr>
          <a:xfrm>
            <a:off x="3069393" y="2139885"/>
            <a:ext cx="2724052" cy="2898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9" t="13870" r="26667" b="17526"/>
          <a:stretch/>
        </p:blipFill>
        <p:spPr>
          <a:xfrm>
            <a:off x="5938657" y="2139884"/>
            <a:ext cx="2991157" cy="289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32577" r="19332" b="10791"/>
          <a:stretch/>
        </p:blipFill>
        <p:spPr>
          <a:xfrm>
            <a:off x="9075026" y="2116318"/>
            <a:ext cx="2900158" cy="2914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CB81DC-CEEC-4AF2-B076-0C6BE1B61358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358247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4241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Precinct 4 Patrol Division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31" b="23515"/>
          <a:stretch/>
        </p:blipFill>
        <p:spPr>
          <a:xfrm>
            <a:off x="0" y="4053526"/>
            <a:ext cx="12192000" cy="237555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7772" y="1447198"/>
            <a:ext cx="4332797" cy="244346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Largest division at Precinct 4</a:t>
            </a:r>
          </a:p>
          <a:p>
            <a:r>
              <a:rPr lang="en-US" b="1" dirty="0">
                <a:solidFill>
                  <a:schemeClr val="bg1"/>
                </a:solidFill>
              </a:rPr>
              <a:t>Operates out of six locations throughout the precinct</a:t>
            </a:r>
          </a:p>
          <a:p>
            <a:r>
              <a:rPr lang="en-US" b="1" dirty="0">
                <a:solidFill>
                  <a:schemeClr val="bg1"/>
                </a:solidFill>
              </a:rPr>
              <a:t>Practices high visibility patrol</a:t>
            </a:r>
          </a:p>
          <a:p>
            <a:r>
              <a:rPr lang="en-US" b="1" dirty="0">
                <a:solidFill>
                  <a:schemeClr val="bg1"/>
                </a:solidFill>
              </a:rPr>
              <a:t>Conducts vacation watch and extra patrol requests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6069292" y="1364900"/>
            <a:ext cx="5674936" cy="2352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bg1"/>
                </a:solidFill>
              </a:rPr>
              <a:t>Responds to all calls for service including but not limited to:</a:t>
            </a: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7647495" y="2384916"/>
            <a:ext cx="4544505" cy="15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>
                <a:solidFill>
                  <a:schemeClr val="bg1"/>
                </a:solidFill>
              </a:rPr>
              <a:t>Illegal Dumping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Homicides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Sex Crimes	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Child Abuse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Stalking and Harassment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Motor Vehicle Accidents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Suspicious Activity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Traffic Complaints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6146276" y="2384917"/>
            <a:ext cx="4544505" cy="15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>
                <a:solidFill>
                  <a:schemeClr val="bg1"/>
                </a:solidFill>
              </a:rPr>
              <a:t>Robberies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Burglaries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Assaults	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Criminal Mischief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Loud Noise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Disturbances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Alarms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Solicitors</a:t>
            </a:r>
          </a:p>
        </p:txBody>
      </p:sp>
    </p:spTree>
    <p:extLst>
      <p:ext uri="{BB962C8B-B14F-4D97-AF65-F5344CB8AC3E}">
        <p14:creationId xmlns:p14="http://schemas.microsoft.com/office/powerpoint/2010/main" val="241836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ttp://hcp4.net/portals/1/Launch/Community/Parks/parkbanner4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9" r="23509" b="-6351"/>
          <a:stretch/>
        </p:blipFill>
        <p:spPr bwMode="auto">
          <a:xfrm>
            <a:off x="0" y="835280"/>
            <a:ext cx="12192000" cy="455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http://hcp4.net/portals/1/Launch/Community/Parks/parkbanner4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88"/>
          <a:stretch/>
        </p:blipFill>
        <p:spPr bwMode="auto">
          <a:xfrm>
            <a:off x="523204" y="835280"/>
            <a:ext cx="2435225" cy="429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10652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Precinct 4 Parks Division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11" y="1814865"/>
            <a:ext cx="5905500" cy="3543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Harris County Commissioner Precinct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4" y="4632495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76" y="4641230"/>
            <a:ext cx="1213489" cy="114300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837" y="4632495"/>
            <a:ext cx="1157765" cy="1143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3000" y="1928046"/>
            <a:ext cx="39868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Patrols over 4,200 acres of county parks and greenways throughout north Harris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Patrols in vehicles, on ATVs, on bicycles and on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Responds to calls-for-service at county parks and recreational facilities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E6E97A-79C4-4168-9E19-98DCEE72C6ED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289088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8" y="17270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Precinct 4 K9 Unit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26224" r="10309" b="14548"/>
          <a:stretch/>
        </p:blipFill>
        <p:spPr>
          <a:xfrm>
            <a:off x="2054742" y="1466749"/>
            <a:ext cx="8082513" cy="3026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135890"/>
              </p:ext>
            </p:extLst>
          </p:nvPr>
        </p:nvGraphicFramePr>
        <p:xfrm>
          <a:off x="1567542" y="4638523"/>
          <a:ext cx="905691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8457">
                  <a:extLst>
                    <a:ext uri="{9D8B030D-6E8A-4147-A177-3AD203B41FA5}">
                      <a16:colId xmlns:a16="http://schemas.microsoft.com/office/drawing/2014/main" val="736629185"/>
                    </a:ext>
                  </a:extLst>
                </a:gridCol>
                <a:gridCol w="4528457">
                  <a:extLst>
                    <a:ext uri="{9D8B030D-6E8A-4147-A177-3AD203B41FA5}">
                      <a16:colId xmlns:a16="http://schemas.microsoft.com/office/drawing/2014/main" val="1306043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Narcotics Detection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Participates in local task forces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776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Criminal Apprehension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Participated in Super Bowl 51 Security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20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Bomb Detection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Conducts demonstrations for the public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4796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D3B077D-CB97-4EC0-A549-D28F6A16C0AF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340903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398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Precinct 4 Special Operations Unit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b="16108"/>
          <a:stretch/>
        </p:blipFill>
        <p:spPr>
          <a:xfrm>
            <a:off x="0" y="3506771"/>
            <a:ext cx="12192000" cy="245097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8086"/>
              </p:ext>
            </p:extLst>
          </p:nvPr>
        </p:nvGraphicFramePr>
        <p:xfrm>
          <a:off x="838200" y="1602672"/>
          <a:ext cx="10515600" cy="1497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97643757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90163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Created by Constable Herman in 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Conducts high visibility traffic enforcement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198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Participates in local task forces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Conducts arrest and search warrants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213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Assists agency divisions and units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Combats serial part 1 street crimes such as burglaries, robberies and aggravated crimes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397036"/>
                  </a:ext>
                </a:extLst>
              </a:tr>
              <a:tr h="38505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Conducts narcotics investigations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1" dirty="0">
                        <a:solidFill>
                          <a:schemeClr val="bg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2699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B96016C-E30D-4977-A051-9C3ACF254DF4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362240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7270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rbel" panose="020B0503020204020204" pitchFamily="34" charset="0"/>
              </a:rPr>
              <a:t>Precinct 4 High Water Rescue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42581"/>
            <a:ext cx="12192000" cy="160256"/>
          </a:xfrm>
          <a:prstGeom prst="rect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257874"/>
              </p:ext>
            </p:extLst>
          </p:nvPr>
        </p:nvGraphicFramePr>
        <p:xfrm>
          <a:off x="1556959" y="4382149"/>
          <a:ext cx="905691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8457">
                  <a:extLst>
                    <a:ext uri="{9D8B030D-6E8A-4147-A177-3AD203B41FA5}">
                      <a16:colId xmlns:a16="http://schemas.microsoft.com/office/drawing/2014/main" val="736629185"/>
                    </a:ext>
                  </a:extLst>
                </a:gridCol>
                <a:gridCol w="4528457">
                  <a:extLst>
                    <a:ext uri="{9D8B030D-6E8A-4147-A177-3AD203B41FA5}">
                      <a16:colId xmlns:a16="http://schemas.microsoft.com/office/drawing/2014/main" val="130604338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Precinct 4 credited with over 100 water rescues during the April 2016 and Hurricane Harvey floods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bg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776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Two 5-ton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 military transport vehicles</a:t>
                      </a:r>
                      <a:endParaRPr lang="en-US" b="1" dirty="0">
                        <a:solidFill>
                          <a:schemeClr val="bg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Deputies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 trained in swift-water rescue</a:t>
                      </a:r>
                      <a:endParaRPr lang="en-US" b="1" dirty="0">
                        <a:solidFill>
                          <a:schemeClr val="bg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20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One military style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Humvee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orbel" panose="020B0503020204020204" pitchFamily="34" charset="0"/>
                        </a:rPr>
                        <a:t>Deployed during flooding and heavy rain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47962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0" r="35601" b="-3496"/>
          <a:stretch/>
        </p:blipFill>
        <p:spPr>
          <a:xfrm>
            <a:off x="268837" y="1486968"/>
            <a:ext cx="2730736" cy="2658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55" y="1486964"/>
            <a:ext cx="5341122" cy="2563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9" t="792" r="25345" b="9158"/>
          <a:stretch/>
        </p:blipFill>
        <p:spPr bwMode="auto">
          <a:xfrm>
            <a:off x="9171259" y="1486965"/>
            <a:ext cx="2751904" cy="2563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1051EA-85A4-4A10-94B1-429FC3920A3C}"/>
              </a:ext>
            </a:extLst>
          </p:cNvPr>
          <p:cNvSpPr txBox="1"/>
          <p:nvPr/>
        </p:nvSpPr>
        <p:spPr>
          <a:xfrm>
            <a:off x="1" y="631595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www.facebook.com/Precinct4           www.constablepct4.com          www.twitter.com/pct4constable         www.pct4career.com</a:t>
            </a:r>
          </a:p>
        </p:txBody>
      </p:sp>
    </p:spTree>
    <p:extLst>
      <p:ext uri="{BB962C8B-B14F-4D97-AF65-F5344CB8AC3E}">
        <p14:creationId xmlns:p14="http://schemas.microsoft.com/office/powerpoint/2010/main" val="349619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8478</TotalTime>
  <Words>1077</Words>
  <Application>Microsoft Office PowerPoint</Application>
  <PresentationFormat>Widescreen</PresentationFormat>
  <Paragraphs>135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Corbel</vt:lpstr>
      <vt:lpstr>Office Theme</vt:lpstr>
      <vt:lpstr>Harris County Precinct 4 Office of Constable Mark Herman</vt:lpstr>
      <vt:lpstr>Our Mission Statement</vt:lpstr>
      <vt:lpstr>Harris County Precinct 4 Constable’s Office</vt:lpstr>
      <vt:lpstr>Harris County Precinct 4 Constable’s Office</vt:lpstr>
      <vt:lpstr>Precinct 4 Patrol Division</vt:lpstr>
      <vt:lpstr>Precinct 4 Parks Division</vt:lpstr>
      <vt:lpstr>Precinct 4 K9 Unit</vt:lpstr>
      <vt:lpstr>Precinct 4 Special Operations Unit</vt:lpstr>
      <vt:lpstr>Precinct 4 High Water Rescue</vt:lpstr>
      <vt:lpstr>Precinct 4 Criminal Investigations Division</vt:lpstr>
      <vt:lpstr>Precinct 4 Civil and Writs Division</vt:lpstr>
      <vt:lpstr>Precinct 4 Support and Administrative Assistance</vt:lpstr>
      <vt:lpstr>State of the Constabulary</vt:lpstr>
      <vt:lpstr>The State of the Constabulary</vt:lpstr>
      <vt:lpstr>The State of the Constabulary</vt:lpstr>
      <vt:lpstr>The State of the Constabulary</vt:lpstr>
      <vt:lpstr>The State of the Constabulary</vt:lpstr>
      <vt:lpstr>The State of the Constabulary</vt:lpstr>
      <vt:lpstr>WORN PROUDLY</vt:lpstr>
      <vt:lpstr>Thank you and have a great day!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Zitzmann, Jonathan (CD4)</dc:creator>
  <cp:lastModifiedBy>Jonathan Zitzmann</cp:lastModifiedBy>
  <cp:revision>66</cp:revision>
  <dcterms:created xsi:type="dcterms:W3CDTF">2017-07-17T15:58:34Z</dcterms:created>
  <dcterms:modified xsi:type="dcterms:W3CDTF">2018-04-21T15:15:42Z</dcterms:modified>
</cp:coreProperties>
</file>